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206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4" d="100"/>
          <a:sy n="84" d="100"/>
        </p:scale>
        <p:origin x="-168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AAC0-C829-4C0D-BFB6-4059797631A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10B6-CC5F-4E6B-9AE3-C4B6DE444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BE85C4-5FB4-4794-85DA-67A0B66BB42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0D0FEF-B4B8-436F-B9B7-83D6B4027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ronsmith.com/wp-content/uploads/2012/11/EarlyChristiansPic.jpg" TargetMode="External"/><Relationship Id="rId2" Type="http://schemas.openxmlformats.org/officeDocument/2006/relationships/hyperlink" Target="http://schoolworkhelper.net/wp-content/uploads/2011/06/Greek-Democracy-History-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choolworkhelper.net/wp-content/uploads/2011/06/Greek-Democracy-Histo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2895600" cy="1752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http://neuraloutlet.files.wordpress.com/2012/03/roman_sen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2905760" cy="1676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213360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Respecting the Origins of Democracy</a:t>
            </a:r>
            <a:endParaRPr lang="en-US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6488668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Presentation by Sharon Wilson and Elizabeth Ramos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1034" name="Picture 10" descr="http://www.darronsmith.com/wp-content/uploads/2012/11/EarlyChristians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0"/>
            <a:ext cx="2428875" cy="22860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6" name="Picture 12" descr="http://antiquecannabisbook.com/chap2B/Hebrew/tabernac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3001601" cy="2209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51054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2060"/>
              </a:buClr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Increased number of </a:t>
            </a:r>
            <a:r>
              <a:rPr lang="en-US" b="1" u="sng" dirty="0" smtClean="0">
                <a:solidFill>
                  <a:srgbClr val="002060"/>
                </a:solidFill>
              </a:rPr>
              <a:t>paid government officials 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b="1" u="sng" dirty="0" smtClean="0">
                <a:solidFill>
                  <a:srgbClr val="002060"/>
                </a:solidFill>
              </a:rPr>
              <a:t>paid jurors</a:t>
            </a:r>
            <a:r>
              <a:rPr lang="en-US" b="1" dirty="0" smtClean="0">
                <a:solidFill>
                  <a:srgbClr val="002060"/>
                </a:solidFill>
              </a:rPr>
              <a:t> to strengthen democracy </a:t>
            </a:r>
          </a:p>
          <a:p>
            <a:pPr>
              <a:buClr>
                <a:srgbClr val="002060"/>
              </a:buClr>
              <a:defRPr/>
            </a:pPr>
            <a:r>
              <a:rPr lang="en-US" b="1" dirty="0" smtClean="0">
                <a:solidFill>
                  <a:srgbClr val="002060"/>
                </a:solidFill>
              </a:rPr>
              <a:t>Enabled poor citizens to participate </a:t>
            </a:r>
          </a:p>
          <a:p>
            <a:pPr>
              <a:buClr>
                <a:srgbClr val="002060"/>
              </a:buClr>
              <a:defRPr/>
            </a:pPr>
            <a:r>
              <a:rPr lang="en-US" b="1" dirty="0" smtClean="0">
                <a:solidFill>
                  <a:srgbClr val="002060"/>
                </a:solidFill>
              </a:rPr>
              <a:t>Transformed Athens into a direct democracy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Philosophers in Athens believed in logic and reason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Believed that the world was put together in an orderly way and unchanging laws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Believed people can understand these laws through logic and reason</a:t>
            </a:r>
          </a:p>
          <a:p>
            <a:pPr>
              <a:buClr>
                <a:srgbClr val="002060"/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Several Greek philosophers appeared during the 4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 century B.C. in Athens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Pericles and Greek Reason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9940" name="Picture 4" descr="https://encrypted-tbn2.gstatic.com/images?q=tbn:ANd9GcQgXrgk9ahgFlaMyRj2ocsHCXff00hNFH5Tn4HQB-RiqvPj3276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4105">
            <a:off x="4994146" y="1743794"/>
            <a:ext cx="330064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2" name="Picture 6" descr="https://encrypted-tbn3.gstatic.com/images?q=tbn:ANd9GcQjNZBPcod0eb4H7AiQuaFjCZd-l7iGSG0zTHCNbrJJcZweybH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052" y="4419600"/>
            <a:ext cx="3092873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5105400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Plato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Wrote “The Republic”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Expressed ideas of perfectly governed society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Expressed ideas of a society ruled by the wisest people</a:t>
            </a:r>
          </a:p>
          <a:p>
            <a:pPr>
              <a:buClr>
                <a:srgbClr val="002060"/>
              </a:buClr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	- “philosopher kings” </a:t>
            </a:r>
          </a:p>
          <a:p>
            <a:pPr>
              <a:buClr>
                <a:srgbClr val="002060"/>
              </a:buClr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Socrates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Encouraged students to examine their most important beliefs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Used a question and answer method later known as the Socratic method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Greatest student was Plato</a:t>
            </a:r>
          </a:p>
          <a:p>
            <a:pPr>
              <a:buClr>
                <a:srgbClr val="002060"/>
              </a:buClr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Aristotle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Examined nature of the world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In “Politics”, he wrote, “Man is by nature a political animal…”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Greek Philosophers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5060" name="Picture 4" descr="https://encrypted-tbn2.gstatic.com/images?q=tbn:ANd9GcQl8aNrlqypNhFbADsT2xtEt-yS-KuIlCChRbHDN0BiI5hwZEJ7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413125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1524000"/>
            <a:ext cx="4038600" cy="4572000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Set lasting standards in government and philosophy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Developed Direct Democracy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First to develop three branches of government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    	-Executive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             - Legislative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             - Judicial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Legacy of Greek Government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6082" name="Picture 2" descr="https://encrypted-tbn2.gstatic.com/images?q=tbn:ANd9GcRpYaqjgNqidZgJfld2oUvt1X6-Whz9Kz5if2YnoEZsLvlb4HPM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657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1242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Roman Republic</a:t>
            </a:r>
          </a:p>
          <a:p>
            <a:pPr lvl="1"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Romans had established government with separate branches; like the Greeks</a:t>
            </a:r>
          </a:p>
          <a:p>
            <a:pPr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Consuls commanded army &amp; directed government</a:t>
            </a:r>
          </a:p>
          <a:p>
            <a:pPr lvl="1"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Legislative Branch: Two Assemblies and a Senate</a:t>
            </a:r>
          </a:p>
          <a:p>
            <a:pPr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Senate: Patricians who controlled  foreign/ financial policies and advised consuls</a:t>
            </a:r>
          </a:p>
          <a:p>
            <a:pPr lvl="1"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Two Assemblies: other classes of citizens</a:t>
            </a:r>
          </a:p>
          <a:p>
            <a:pPr lvl="1"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In times of crisis: republic called for a dictator</a:t>
            </a:r>
          </a:p>
          <a:p>
            <a:pPr lvl="1">
              <a:buClrTx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663300"/>
                </a:solidFill>
              </a:rPr>
              <a:t> limited to 6 month term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Roman Influence on Democracy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s://encrypted-tbn2.gstatic.com/images?q=tbn:ANd9GcTZPZ2fcjGXoNqSNH3oXW9SzC1fky_1q_oD2Fob2VBqyytIk00m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2733675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867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Roman Republic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Romans tried to create system of laws to be applied throughout empire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laws based on principles of reason, justice, protection of citizens and their property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Laws applied to ALL people</a:t>
            </a:r>
          </a:p>
          <a:p>
            <a:pPr>
              <a:buClr>
                <a:srgbClr val="663300"/>
              </a:buClr>
              <a:buNone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Written Legal Code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Romans had high regard for written law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A.D. 528 Emperor Justinian order compilation of all Roman Law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New code consisted of four works:</a:t>
            </a:r>
          </a:p>
          <a:p>
            <a:pPr lvl="1">
              <a:buClr>
                <a:srgbClr val="663300"/>
              </a:buClr>
              <a:buNone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	-</a:t>
            </a:r>
            <a:r>
              <a:rPr lang="en-US" sz="1600" b="1" i="1" dirty="0" smtClean="0">
                <a:solidFill>
                  <a:srgbClr val="663300"/>
                </a:solidFill>
                <a:latin typeface="Arial Narrow" pitchFamily="34" charset="0"/>
              </a:rPr>
              <a:t>The Code: </a:t>
            </a: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5,000 Roman laws</a:t>
            </a:r>
          </a:p>
          <a:p>
            <a:pPr lvl="1">
              <a:buClr>
                <a:srgbClr val="663300"/>
              </a:buClr>
              <a:buNone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	-</a:t>
            </a:r>
            <a:r>
              <a:rPr lang="en-US" sz="1600" b="1" i="1" dirty="0" smtClean="0">
                <a:solidFill>
                  <a:srgbClr val="663300"/>
                </a:solidFill>
                <a:latin typeface="Arial Narrow" pitchFamily="34" charset="0"/>
              </a:rPr>
              <a:t>The Digest</a:t>
            </a: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: Summary of Legal Opinions</a:t>
            </a:r>
          </a:p>
          <a:p>
            <a:pPr lvl="1">
              <a:buClr>
                <a:srgbClr val="663300"/>
              </a:buClr>
              <a:buNone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	-</a:t>
            </a:r>
            <a:r>
              <a:rPr lang="en-US" sz="1600" b="1" i="1" dirty="0" smtClean="0">
                <a:solidFill>
                  <a:srgbClr val="663300"/>
                </a:solidFill>
                <a:latin typeface="Arial Narrow" pitchFamily="34" charset="0"/>
              </a:rPr>
              <a:t>The Institutes</a:t>
            </a: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: Textbook for law students</a:t>
            </a:r>
          </a:p>
          <a:p>
            <a:pPr lvl="1">
              <a:buClr>
                <a:srgbClr val="663300"/>
              </a:buClr>
              <a:buNone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	-</a:t>
            </a:r>
            <a:r>
              <a:rPr lang="en-US" sz="1600" b="1" i="1" dirty="0" smtClean="0">
                <a:solidFill>
                  <a:srgbClr val="663300"/>
                </a:solidFill>
                <a:latin typeface="Arial Narrow" pitchFamily="34" charset="0"/>
              </a:rPr>
              <a:t>The Novellae</a:t>
            </a: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: Laws passed after 534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Romans had established government with separate branches; like the Greeks</a:t>
            </a:r>
          </a:p>
          <a:p>
            <a:pPr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Consuls commanded army &amp; directed government</a:t>
            </a:r>
          </a:p>
          <a:p>
            <a:pPr lvl="1">
              <a:buClrTx/>
              <a:buFont typeface="Constantia" pitchFamily="18" charset="0"/>
              <a:buChar char="‐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Legislative Branch: Two Assemblies and a Senate</a:t>
            </a:r>
          </a:p>
          <a:p>
            <a:pPr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Senate: Patricians who controlled  foreign/ financial policies and advised consuls</a:t>
            </a:r>
          </a:p>
          <a:p>
            <a:pPr lvl="1">
              <a:buClrTx/>
              <a:buFont typeface="Constantia" pitchFamily="18" charset="0"/>
              <a:buChar char="‐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Two Assemblies: other classes of citizens</a:t>
            </a:r>
          </a:p>
          <a:p>
            <a:pPr lvl="1">
              <a:buClrTx/>
              <a:buFont typeface="Constantia" pitchFamily="18" charset="0"/>
              <a:buChar char="‐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In times of crisis: republic called for a dictator</a:t>
            </a:r>
          </a:p>
          <a:p>
            <a:pPr lvl="1">
              <a:buClrTx/>
              <a:buFont typeface="Constantia" pitchFamily="18" charset="0"/>
              <a:buChar char="‐"/>
              <a:defRPr/>
            </a:pPr>
            <a:r>
              <a:rPr lang="en-US" sz="1600" b="1" dirty="0" smtClean="0">
                <a:solidFill>
                  <a:srgbClr val="663300"/>
                </a:solidFill>
                <a:latin typeface="Arial Narrow" pitchFamily="34" charset="0"/>
              </a:rPr>
              <a:t> limited to 6 month term</a:t>
            </a:r>
            <a:endParaRPr lang="en-US" sz="16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Roman Influence on Democracy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7108" name="Picture 4" descr="https://encrypted-tbn3.gstatic.com/images?q=tbn:ANd9GcQtez1JSrmJRhyd5DB9l8nPFQ9n-jrWjHw321lm7vtucFeScl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0"/>
            <a:ext cx="2466975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4876800" cy="5334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6633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663300"/>
              </a:solidFill>
            </a:endParaRP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63300"/>
                </a:solidFill>
              </a:rPr>
              <a:t>Idea of a republic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63300"/>
                </a:solidFill>
              </a:rPr>
              <a:t>Written legal code applied equally&amp; impartially to all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63300"/>
                </a:solidFill>
              </a:rPr>
              <a:t>Added to Greek ideas of democracy</a:t>
            </a:r>
          </a:p>
          <a:p>
            <a:pPr fontAlgn="auto">
              <a:spcAft>
                <a:spcPts val="0"/>
              </a:spcAft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63300"/>
                </a:solidFill>
              </a:rPr>
              <a:t>Passed on democratic tradition to later civilizations</a:t>
            </a:r>
          </a:p>
          <a:p>
            <a:pPr>
              <a:buClr>
                <a:srgbClr val="6633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663300"/>
                </a:solidFill>
              </a:rPr>
              <a:t>Written law established government where </a:t>
            </a:r>
            <a:r>
              <a:rPr lang="en-US" sz="2000" b="1" i="1" dirty="0" smtClean="0">
                <a:solidFill>
                  <a:srgbClr val="663300"/>
                </a:solidFill>
              </a:rPr>
              <a:t>everyone</a:t>
            </a:r>
            <a:r>
              <a:rPr lang="en-US" sz="2000" dirty="0" smtClean="0">
                <a:solidFill>
                  <a:srgbClr val="663300"/>
                </a:solidFill>
              </a:rPr>
              <a:t>, even the wealthy, were accountable for their actions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Legacy of Roman Democracy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s://encrypted-tbn0.gstatic.com/images?q=tbn:ANd9GcSTKGhZ_RnkU84cs0XsCmj_zrsrvMOX1K0xyoyWj8Vd_JC-P1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267200"/>
            <a:ext cx="3598850" cy="2104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7244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</a:t>
            </a:r>
            <a:endParaRPr lang="en-US" sz="3200" b="1" u="sng" dirty="0" smtClean="0">
              <a:solidFill>
                <a:srgbClr val="6C4C2C"/>
              </a:solidFill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Followers called: Hebrews/Jews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Were monotheists- Believed one God was perfect, all knowing, and all powerful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Believed God gave Jews moral freedom to choose between good and evil-emphasized worth of individual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Torah (First Five books of Hebrew Bible)= Old Testament to Christians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Stated that Hebrews had dignity by being a child of God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Different from Greeks and Romans where individuals had dignity if they can reason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Judaism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0964" name="Picture 4" descr="http://www.religionfacts.com/judaism/images/people/praying4-c-damon-lynch-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206" y="1981201"/>
            <a:ext cx="343759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49530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7030A0"/>
                </a:solidFill>
              </a:rPr>
              <a:t>Ten Commandments- </a:t>
            </a:r>
            <a:r>
              <a:rPr lang="en-US" sz="2400" b="1" dirty="0" smtClean="0">
                <a:solidFill>
                  <a:srgbClr val="7030A0"/>
                </a:solidFill>
              </a:rPr>
              <a:t>basis of Jewish written law given to the Hebrew leader, Moses on Mount Sinai.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Focus of Jewish law</a:t>
            </a:r>
          </a:p>
          <a:p>
            <a:pPr lvl="2"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Morality behavior</a:t>
            </a:r>
          </a:p>
          <a:p>
            <a:pPr lvl="2"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Ethics</a:t>
            </a:r>
            <a:r>
              <a:rPr lang="en-US" sz="2400" b="1" dirty="0" smtClean="0">
                <a:solidFill>
                  <a:srgbClr val="7030A0"/>
                </a:solidFill>
              </a:rPr>
              <a:t> behavior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</a:p>
          <a:p>
            <a:pPr lvl="2"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Social </a:t>
            </a:r>
            <a:r>
              <a:rPr lang="en-US" sz="2400" b="1" dirty="0" smtClean="0">
                <a:solidFill>
                  <a:srgbClr val="7030A0"/>
                </a:solidFill>
              </a:rPr>
              <a:t>behavior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lvl="2"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Religious behavior</a:t>
            </a:r>
          </a:p>
          <a:p>
            <a:pPr lvl="2"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Less on political focus</a:t>
            </a:r>
          </a:p>
          <a:p>
            <a:pPr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Prophets- </a:t>
            </a:r>
            <a:r>
              <a:rPr lang="en-US" sz="2400" b="1" dirty="0" smtClean="0">
                <a:solidFill>
                  <a:srgbClr val="7030A0"/>
                </a:solidFill>
              </a:rPr>
              <a:t>leaders and teachers </a:t>
            </a:r>
            <a:r>
              <a:rPr lang="en-US" sz="2400" b="1" dirty="0" smtClean="0">
                <a:solidFill>
                  <a:srgbClr val="7030A0"/>
                </a:solidFill>
              </a:rPr>
              <a:t>were the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Clr>
                <a:srgbClr val="7030A0"/>
              </a:buClr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	messengers of God</a:t>
            </a:r>
          </a:p>
          <a:p>
            <a:pPr>
              <a:lnSpc>
                <a:spcPct val="80000"/>
              </a:lnSpc>
              <a:buClr>
                <a:srgbClr val="7030A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Strength of Jewish law focused on the worth of the individual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Jewish Law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s://encrypted-tbn2.gstatic.com/images?q=tbn:ANd9GcTA752_wS63O95IWwZXtWZc_1aaIHO9MWipPfyEnxksyU-sl0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3251902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s://encrypted-tbn3.gstatic.com/images?q=tbn:ANd9GcSNW6R5VCL40VIQlvzfSPSCjaXAkAL-PuBAOakERcu-c9OBEah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4953000" cy="5486400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FFFFCC"/>
                </a:solidFill>
              </a:rPr>
              <a:t>Monotheistic </a:t>
            </a:r>
            <a:r>
              <a:rPr lang="en-US" sz="2400" b="1" dirty="0" smtClean="0">
                <a:solidFill>
                  <a:srgbClr val="FFFFCC"/>
                </a:solidFill>
              </a:rPr>
              <a:t>religion based on teachings of Jesus Christ (</a:t>
            </a:r>
            <a:r>
              <a:rPr lang="en-US" sz="2400" b="1" i="1" dirty="0" smtClean="0">
                <a:solidFill>
                  <a:srgbClr val="FFFFCC"/>
                </a:solidFill>
              </a:rPr>
              <a:t>christo</a:t>
            </a:r>
            <a:r>
              <a:rPr lang="en-US" sz="2400" b="1" dirty="0" smtClean="0">
                <a:solidFill>
                  <a:srgbClr val="FFFFCC"/>
                </a:solidFill>
              </a:rPr>
              <a:t>- savior)</a:t>
            </a:r>
          </a:p>
          <a:p>
            <a:pPr>
              <a:buClr>
                <a:schemeClr val="bg2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FFFFCC"/>
                </a:solidFill>
              </a:rPr>
              <a:t>Emphasized people's love for God, their neighbors, enemies and themselves</a:t>
            </a:r>
          </a:p>
          <a:p>
            <a:pPr>
              <a:buClr>
                <a:schemeClr val="bg2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FFFFCC"/>
                </a:solidFill>
              </a:rPr>
              <a:t>Teaches that God can end evil and make eternal kingdom</a:t>
            </a:r>
          </a:p>
          <a:p>
            <a:pPr>
              <a:buClr>
                <a:schemeClr val="bg2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FFFFCC"/>
                </a:solidFill>
              </a:rPr>
              <a:t>People can repent for sins to find life after death</a:t>
            </a:r>
          </a:p>
          <a:p>
            <a:pPr>
              <a:buClr>
                <a:schemeClr val="bg2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FFFFCC"/>
                </a:solidFill>
              </a:rPr>
              <a:t>Jesus' followers (Christians) believed he died for people’s </a:t>
            </a:r>
            <a:r>
              <a:rPr lang="en-US" sz="2400" b="1" dirty="0" smtClean="0">
                <a:solidFill>
                  <a:srgbClr val="FFFFCC"/>
                </a:solidFill>
              </a:rPr>
              <a:t>sins</a:t>
            </a:r>
            <a:endParaRPr lang="en-US" sz="2400" b="1" dirty="0" smtClean="0">
              <a:solidFill>
                <a:srgbClr val="FFFF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Christianity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2226" name="Picture 2" descr="https://encrypted-tbn3.gstatic.com/images?q=tbn:ANd9GcQgNkwB1yO5Z2nT3EfdUbg7BSBIyDFoBRgYL3npmdXDTJJGu4nh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0973">
            <a:off x="5581795" y="1795768"/>
            <a:ext cx="2907886" cy="22487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4953000" cy="54864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Missionary</a:t>
            </a:r>
            <a:r>
              <a:rPr lang="en-US" sz="2400" dirty="0" smtClean="0">
                <a:solidFill>
                  <a:schemeClr val="bg2"/>
                </a:solidFill>
              </a:rPr>
              <a:t>, Paul, spread ideas across eastern Mediterranean and Roman Empire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Welcomed all converts to Christianity, Jew and non-Jew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Stressed </a:t>
            </a:r>
            <a:r>
              <a:rPr lang="en-US" sz="2400" b="1" dirty="0" smtClean="0">
                <a:solidFill>
                  <a:schemeClr val="bg2"/>
                </a:solidFill>
              </a:rPr>
              <a:t>equality of humans</a:t>
            </a:r>
            <a:r>
              <a:rPr lang="en-US" sz="2400" dirty="0" smtClean="0">
                <a:solidFill>
                  <a:schemeClr val="bg2"/>
                </a:solidFill>
              </a:rPr>
              <a:t>, belief central to democracy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Exile of Jews in A.D 70 against Romans fled to other parts of world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 Shared beliefs in right of </a:t>
            </a:r>
            <a:r>
              <a:rPr lang="en-US" sz="2400" b="1" dirty="0" smtClean="0">
                <a:solidFill>
                  <a:schemeClr val="bg2"/>
                </a:solidFill>
              </a:rPr>
              <a:t>justice</a:t>
            </a:r>
            <a:r>
              <a:rPr lang="en-US" sz="2400" dirty="0" smtClean="0">
                <a:solidFill>
                  <a:schemeClr val="bg2"/>
                </a:solidFill>
              </a:rPr>
              <a:t> and </a:t>
            </a:r>
            <a:r>
              <a:rPr lang="en-US" sz="2400" b="1" dirty="0" smtClean="0">
                <a:solidFill>
                  <a:schemeClr val="bg2"/>
                </a:solidFill>
              </a:rPr>
              <a:t>dignity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Christianity, powerful and official religion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	of empire by 380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Spread of Judeo-Christian Ideas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4276" name="Picture 4" descr="https://encrypted-tbn1.gstatic.com/images?q=tbn:ANd9GcQfjPQJY6nQBXTqDrR-yLdot75uWABjmbx9_iM_su6GezCQ3xJ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925346" cy="233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304800"/>
            <a:ext cx="7696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Standard 10.1 Students relate the moral and ethical principles in ancient  Greek and Roman Philosophy, in Judaism, and in Christianity to the development of Western political thought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10.1.1 Analyze the similarities and differences in Judeo-Christian and Greco-Roman views of law, reason and faith, and duties of the individual.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10.1.2 Trace the development of the Western political ideas of the rule of law and illegitimacy of tyranny, using selections from Plato’s </a:t>
            </a:r>
            <a:r>
              <a:rPr lang="en-US" sz="2400" b="1" i="1" dirty="0">
                <a:solidFill>
                  <a:srgbClr val="002060"/>
                </a:solidFill>
              </a:rPr>
              <a:t>Republic</a:t>
            </a:r>
            <a:r>
              <a:rPr lang="en-US" sz="2400" b="1" dirty="0">
                <a:solidFill>
                  <a:srgbClr val="002060"/>
                </a:solidFill>
              </a:rPr>
              <a:t> and Aristotle’s </a:t>
            </a:r>
            <a:r>
              <a:rPr lang="en-US" sz="2400" b="1" i="1" dirty="0">
                <a:solidFill>
                  <a:srgbClr val="002060"/>
                </a:solidFill>
              </a:rPr>
              <a:t>Politics.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10.1.3 Consider the influence of the U.S. Constitution on political systems in the contemporary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4953000" cy="5486400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2000" b="1" u="sng" dirty="0" smtClean="0">
                <a:solidFill>
                  <a:schemeClr val="bg2"/>
                </a:solidFill>
              </a:rPr>
              <a:t>Spread of Judeo-Christian Ideas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Missionary, Paul, spread ideas across eastern Mediterranean and Roman Empire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Welcomed all converts to Christianity, Jew and non-Jew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Stressed </a:t>
            </a:r>
            <a:r>
              <a:rPr lang="en-US" sz="2000" b="1" dirty="0" smtClean="0">
                <a:solidFill>
                  <a:schemeClr val="bg2"/>
                </a:solidFill>
              </a:rPr>
              <a:t>equality of humans</a:t>
            </a:r>
            <a:r>
              <a:rPr lang="en-US" sz="2000" dirty="0" smtClean="0">
                <a:solidFill>
                  <a:schemeClr val="bg2"/>
                </a:solidFill>
              </a:rPr>
              <a:t>, belief central to democracy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Exile of Jews in A.D 70 against Romans fled to other parts of world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 Shared beliefs in right of </a:t>
            </a:r>
            <a:r>
              <a:rPr lang="en-US" sz="2000" b="1" dirty="0" smtClean="0">
                <a:solidFill>
                  <a:schemeClr val="bg2"/>
                </a:solidFill>
              </a:rPr>
              <a:t>justice</a:t>
            </a:r>
            <a:r>
              <a:rPr lang="en-US" sz="2000" dirty="0" smtClean="0">
                <a:solidFill>
                  <a:schemeClr val="bg2"/>
                </a:solidFill>
              </a:rPr>
              <a:t> and </a:t>
            </a:r>
            <a:r>
              <a:rPr lang="en-US" sz="2000" b="1" dirty="0" smtClean="0">
                <a:solidFill>
                  <a:schemeClr val="bg2"/>
                </a:solidFill>
              </a:rPr>
              <a:t>dignity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Christianity, powerful and official religion 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	of empire by 380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Christianity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2226" name="Picture 2" descr="https://encrypted-tbn3.gstatic.com/images?q=tbn:ANd9GcQgNkwB1yO5Z2nT3EfdUbg7BSBIyDFoBRgYL3npmdXDTJJGu4nh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0973">
            <a:off x="5581795" y="1795768"/>
            <a:ext cx="2907886" cy="22487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Citations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295400"/>
            <a:ext cx="746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http://schoolworkhelper.net/wp-content/uploads/2011/06/Greek-Democracy-History-1.jpg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14400" y="20574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http://www.darronsmith.com/wp-content/uploads/2012/11/EarlyChristiansPic.jpg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Types of Government in Ancient Greece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8305800" cy="2743200"/>
          </a:xfrm>
        </p:spPr>
        <p:txBody>
          <a:bodyPr/>
          <a:lstStyle/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About 2000B.C.- the Greeks developed the first types of Government</a:t>
            </a:r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Greece was split in multiple </a:t>
            </a:r>
            <a:r>
              <a:rPr lang="en-US" b="1" dirty="0" smtClean="0">
                <a:solidFill>
                  <a:srgbClr val="FFFF00"/>
                </a:solidFill>
              </a:rPr>
              <a:t>city-states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independent cities and surrounding regions under a unified government</a:t>
            </a:r>
          </a:p>
          <a:p>
            <a:pPr algn="l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Each city-state had its own type of government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upload.wikimedia.org/wikipedia/commons/thumb/c/c4/Akropolis_by_Leo_von_Klenze.jpg/300px-Akropolis_by_Leo_von_Kl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238500" cy="22237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57200" y="304800"/>
            <a:ext cx="86868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Major forms of Government in Ancient Greece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0"/>
          <a:ext cx="80772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240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Monarchy: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State ruled by a 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Rule is hereditary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Some rulers claim divine rights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(king’s power came from God)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Aristocracy: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State ruled by nobility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Rule hereditary and based on family ties, social rank, wealth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Social status and wealth support rulers’ authority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40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Oligarchy: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State ruled by a small group of citizens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Rule is based on wealth or ability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Ruling group controls military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Direct Democracy: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State ruled by its nobility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Rule is based on citizenship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Majority rule decides vote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990600"/>
          </a:xfrm>
          <a:ln w="571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Current World Governments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20482" name="Object 2"/>
          <p:cNvGraphicFramePr>
            <a:graphicFrameLocks/>
          </p:cNvGraphicFramePr>
          <p:nvPr>
            <p:ph idx="1"/>
          </p:nvPr>
        </p:nvGraphicFramePr>
        <p:xfrm>
          <a:off x="533400" y="1524000"/>
          <a:ext cx="8153399" cy="5181600"/>
        </p:xfrm>
        <a:graphic>
          <a:graphicData uri="http://schemas.openxmlformats.org/presentationml/2006/ole">
            <p:oleObj spid="_x0000_s20482" r:id="rId3" imgW="7145131" imgH="490770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5720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From Greek </a:t>
            </a:r>
            <a:r>
              <a:rPr lang="en-US" b="1" i="1" dirty="0" smtClean="0">
                <a:solidFill>
                  <a:srgbClr val="002060"/>
                </a:solidFill>
              </a:rPr>
              <a:t>demos</a:t>
            </a:r>
            <a:r>
              <a:rPr lang="en-US" b="1" dirty="0" smtClean="0">
                <a:solidFill>
                  <a:srgbClr val="002060"/>
                </a:solidFill>
              </a:rPr>
              <a:t> means “people” and </a:t>
            </a:r>
            <a:r>
              <a:rPr lang="en-US" b="1" i="1" dirty="0" smtClean="0">
                <a:solidFill>
                  <a:srgbClr val="002060"/>
                </a:solidFill>
              </a:rPr>
              <a:t>kratos </a:t>
            </a:r>
            <a:r>
              <a:rPr lang="en-US" b="1" dirty="0" smtClean="0">
                <a:solidFill>
                  <a:srgbClr val="002060"/>
                </a:solidFill>
              </a:rPr>
              <a:t>means “power”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Athens, the largest and the most powerful city-state in Ancient Greece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The first democratic ideas evolved from the citizen participation in governmental decision making, in Athens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Each year an assembly of citizens elected three nobles to rule the city state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After a year of service the nobles became a part of a larger council of advisers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Building Democracy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9938" name="Picture 2" descr="http://upload.wikimedia.org/wikipedia/commons/thumb/c/c4/Akropolis_by_Leo_von_Klenze.jpg/300px-Akropolis_by_Leo_von_Kl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662039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153400" cy="1676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Around 600 B.C. Athens suffered economic problems. Several political figures emerged that would deal with these issues before they ruined Athens….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Pericles_Pio-Clementino_Inv269_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1828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ocra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600"/>
            <a:ext cx="1762571" cy="2492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olo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752600"/>
            <a:ext cx="1779146" cy="2456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858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The Reformers of Athens who applied great thinking to aspects of life.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495800"/>
            <a:ext cx="104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Pericles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876800"/>
            <a:ext cx="109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Socrates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43434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Solon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4343400" cy="4572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en-US" sz="2000" b="1" dirty="0" smtClean="0">
                <a:solidFill>
                  <a:srgbClr val="002060"/>
                </a:solidFill>
              </a:rPr>
              <a:t>Athenian statesman. He ended exclusive aristocratic control of the government, substituted a system of control by the wealthy, and introduced a new and more humane law code. He was also a noted poet.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Passed law outlawing slavery based on debt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Law allowed Athens to avoid revolution or civil war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Created a social class based on wealth not heredity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Created Council of Four Hundred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Introduced concept of any citizen pressing charges on wrong doers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Solon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41910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rgbClr val="002060"/>
                </a:solidFill>
              </a:rPr>
              <a:t>Solon’s new legal concept of citizens bringing charges onto wrongdoers increased citizen participation in government. However, Athens was still limited as a democracy.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s://encrypted-tbn0.gstatic.com/images?q=tbn:ANd9GcS_PTueAfng0KjKuIxlCVs9WvV409JOBMzSWaiQaP1z-iGCiZJDfjwh36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1666875" cy="2297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5720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Considered “founder of democracy” in Athens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Reorganized the assembly to balance power between poor and rich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Allowed citizens to submit laws for debate and passage </a:t>
            </a: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Let citizens participate in a limited democracy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Cleisthenes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487680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002060"/>
                </a:solidFill>
              </a:rPr>
              <a:t>Cleisthenes reforms worked to make Athens a full democracy. It is important that he balanced the power between the rich and poor so that every citizen could have a say in their government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5058" name="Picture 2" descr="https://encrypted-tbn2.gstatic.com/images?q=tbn:ANd9GcSU9XEoDDdjXewxyxUr2UEfKMxYLabZMkvHESPmaFM85pOl2mHh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357119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</TotalTime>
  <Words>951</Words>
  <Application>Microsoft Office PowerPoint</Application>
  <PresentationFormat>On-screen Show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Paper</vt:lpstr>
      <vt:lpstr>Microsoft Office Excel 97-2003 Worksheet</vt:lpstr>
      <vt:lpstr>Slide 1</vt:lpstr>
      <vt:lpstr>Slide 2</vt:lpstr>
      <vt:lpstr>Types of Government in Ancient Greece</vt:lpstr>
      <vt:lpstr>Major forms of Government in Ancient Greece</vt:lpstr>
      <vt:lpstr>Current World Governments</vt:lpstr>
      <vt:lpstr>Building Democracy</vt:lpstr>
      <vt:lpstr>Slide 7</vt:lpstr>
      <vt:lpstr>Solon</vt:lpstr>
      <vt:lpstr>Cleisthenes</vt:lpstr>
      <vt:lpstr>Pericles and Greek Reason</vt:lpstr>
      <vt:lpstr>Greek Philosophers</vt:lpstr>
      <vt:lpstr>Legacy of Greek Government</vt:lpstr>
      <vt:lpstr>Roman Influence on Democracy</vt:lpstr>
      <vt:lpstr>Roman Influence on Democracy</vt:lpstr>
      <vt:lpstr>Legacy of Roman Democracy</vt:lpstr>
      <vt:lpstr>Judaism</vt:lpstr>
      <vt:lpstr>Jewish Law</vt:lpstr>
      <vt:lpstr>Christianity</vt:lpstr>
      <vt:lpstr>Spread of Judeo-Christian Ideas</vt:lpstr>
      <vt:lpstr>Christianity</vt:lpstr>
      <vt:lpstr>Citations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</dc:creator>
  <cp:lastModifiedBy>Wilson</cp:lastModifiedBy>
  <cp:revision>48</cp:revision>
  <dcterms:created xsi:type="dcterms:W3CDTF">2013-02-23T00:04:44Z</dcterms:created>
  <dcterms:modified xsi:type="dcterms:W3CDTF">2013-02-27T02:20:24Z</dcterms:modified>
</cp:coreProperties>
</file>